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13D32-61D0-4305-850E-A72E953DDB80}" type="datetimeFigureOut">
              <a:rPr lang="it-IT"/>
              <a:pPr>
                <a:defRPr/>
              </a:pPr>
              <a:t>17/01/2017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2FEC6-9DBA-482C-9E21-CFFF772656F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B9054-DAE9-4900-92EE-6A3695113DD6}" type="datetimeFigureOut">
              <a:rPr lang="it-IT"/>
              <a:pPr>
                <a:defRPr/>
              </a:pPr>
              <a:t>17/01/2017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3EAB9-0BC0-4643-A89C-CF8ED24E593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86854-9B01-44A8-A98D-6E2A02B5263B}" type="datetimeFigureOut">
              <a:rPr lang="it-IT"/>
              <a:pPr>
                <a:defRPr/>
              </a:pPr>
              <a:t>17/01/2017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DCFC2-8A0E-4F0D-AE5A-339F06AD761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9CB78-4858-4862-BFD0-56D43509F1A6}" type="datetimeFigureOut">
              <a:rPr lang="it-IT"/>
              <a:pPr>
                <a:defRPr/>
              </a:pPr>
              <a:t>17/01/2017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A3717-662E-4650-8B2E-824C21AEF7F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1033B-F003-4892-B56D-5E8C1156E0DF}" type="datetimeFigureOut">
              <a:rPr lang="it-IT"/>
              <a:pPr>
                <a:defRPr/>
              </a:pPr>
              <a:t>17/01/2017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AD160-A1CD-454C-BB28-0957D27B9E9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44914-AB1E-485F-979A-71477C79B199}" type="datetimeFigureOut">
              <a:rPr lang="it-IT"/>
              <a:pPr>
                <a:defRPr/>
              </a:pPr>
              <a:t>17/01/2017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8C204-D084-47E4-B947-665A61ECDFF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73F6F-779B-423B-B51B-13AF4A50B003}" type="datetimeFigureOut">
              <a:rPr lang="it-IT"/>
              <a:pPr>
                <a:defRPr/>
              </a:pPr>
              <a:t>17/01/2017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87B70-5282-440D-8724-EF4B8916D38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038F0-8367-458B-AEA5-D526FF52291F}" type="datetimeFigureOut">
              <a:rPr lang="it-IT"/>
              <a:pPr>
                <a:defRPr/>
              </a:pPr>
              <a:t>17/01/2017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31C2D-AE1F-4E04-8AE6-5F21A0CB9E1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2F5F5-E147-42A4-B4F6-FB55390F1A2F}" type="datetimeFigureOut">
              <a:rPr lang="it-IT"/>
              <a:pPr>
                <a:defRPr/>
              </a:pPr>
              <a:t>17/01/2017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14531-4B51-45BF-9219-ADFF2AB2D0E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2A82C-6D34-466C-B444-4DDA86C2E2D2}" type="datetimeFigureOut">
              <a:rPr lang="it-IT"/>
              <a:pPr>
                <a:defRPr/>
              </a:pPr>
              <a:t>17/01/2017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5C69E-0B73-474D-81F1-85BC0095917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9043B-6255-4902-8C48-068FE2B3E80A}" type="datetimeFigureOut">
              <a:rPr lang="it-IT"/>
              <a:pPr>
                <a:defRPr/>
              </a:pPr>
              <a:t>17/01/2017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1B2DD-4BF1-4D36-BC97-899B266BF18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8000"/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78AC7FF-3A07-45F3-B254-202E2EA1F0B0}" type="datetimeFigureOut">
              <a:rPr lang="it-IT"/>
              <a:pPr>
                <a:defRPr/>
              </a:pPr>
              <a:t>17/01/2017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46FCB85-FA01-4B33-B20F-83F53A466ED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9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olo 1"/>
          <p:cNvSpPr>
            <a:spLocks noGrp="1"/>
          </p:cNvSpPr>
          <p:nvPr>
            <p:ph type="ctrTitle"/>
          </p:nvPr>
        </p:nvSpPr>
        <p:spPr>
          <a:xfrm>
            <a:off x="468313" y="2852738"/>
            <a:ext cx="7772400" cy="1470025"/>
          </a:xfrm>
        </p:spPr>
        <p:txBody>
          <a:bodyPr/>
          <a:lstStyle/>
          <a:p>
            <a:pPr algn="l" eaLnBrk="1" hangingPunct="1"/>
            <a:r>
              <a:rPr lang="it-IT" sz="5400" b="1" smtClean="0">
                <a:solidFill>
                  <a:srgbClr val="0070C0"/>
                </a:solidFill>
              </a:rPr>
              <a:t>Il lavoro integrato </a:t>
            </a:r>
            <a:br>
              <a:rPr lang="it-IT" sz="5400" b="1" smtClean="0">
                <a:solidFill>
                  <a:srgbClr val="0070C0"/>
                </a:solidFill>
              </a:rPr>
            </a:br>
            <a:r>
              <a:rPr lang="it-IT" sz="5400" b="1" smtClean="0">
                <a:solidFill>
                  <a:srgbClr val="0070C0"/>
                </a:solidFill>
              </a:rPr>
              <a:t>in diagnosi prenatale e in ostetricia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39750" y="4797425"/>
            <a:ext cx="6400800" cy="6477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accent5">
                    <a:lumMod val="75000"/>
                  </a:schemeClr>
                </a:solidFill>
              </a:rPr>
              <a:t>F. Damiani – S. Marotta</a:t>
            </a:r>
            <a:endParaRPr lang="it-IT" dirty="0"/>
          </a:p>
        </p:txBody>
      </p:sp>
      <p:pic>
        <p:nvPicPr>
          <p:cNvPr id="13316" name="Immagin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5876925"/>
            <a:ext cx="1439862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Immagin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24375" y="6173788"/>
            <a:ext cx="914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Immagine 1" descr="Logo_Unipa_colore_nopayof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9925" y="5970588"/>
            <a:ext cx="1768475" cy="72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0825" y="260350"/>
            <a:ext cx="1652588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ttangolo 6"/>
          <p:cNvSpPr/>
          <p:nvPr/>
        </p:nvSpPr>
        <p:spPr>
          <a:xfrm>
            <a:off x="2051050" y="188913"/>
            <a:ext cx="6842125" cy="10763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2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Seminario Possibilità e criticità del lavoro integrato nel materno-infantile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9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7950" y="6092825"/>
            <a:ext cx="6400800" cy="6477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accent5">
                    <a:lumMod val="75000"/>
                  </a:schemeClr>
                </a:solidFill>
              </a:rPr>
              <a:t>F. Damiani – S. Marotta</a:t>
            </a:r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395288" y="188913"/>
            <a:ext cx="8497887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6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Il "campo" in diagnosi prenatale </a:t>
            </a:r>
          </a:p>
        </p:txBody>
      </p:sp>
      <p:pic>
        <p:nvPicPr>
          <p:cNvPr id="14340" name="Immagine 7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2354664">
            <a:off x="3851275" y="2133600"/>
            <a:ext cx="1376363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CasellaDiTesto 8"/>
          <p:cNvSpPr txBox="1">
            <a:spLocks noChangeArrowheads="1"/>
          </p:cNvSpPr>
          <p:nvPr/>
        </p:nvSpPr>
        <p:spPr bwMode="auto">
          <a:xfrm>
            <a:off x="2987675" y="1844675"/>
            <a:ext cx="28813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>
                <a:latin typeface="Calibri" pitchFamily="34" charset="0"/>
              </a:rPr>
              <a:t>Protagonista</a:t>
            </a:r>
          </a:p>
        </p:txBody>
      </p:sp>
      <p:pic>
        <p:nvPicPr>
          <p:cNvPr id="14342" name="Immagine 9"/>
          <p:cNvPicPr>
            <a:picLocks noChangeAspect="1"/>
          </p:cNvPicPr>
          <p:nvPr/>
        </p:nvPicPr>
        <p:blipFill>
          <a:blip r:embed="rId4" cstate="print">
            <a:grayscl/>
          </a:blip>
          <a:srcRect/>
          <a:stretch>
            <a:fillRect/>
          </a:stretch>
        </p:blipFill>
        <p:spPr bwMode="auto">
          <a:xfrm>
            <a:off x="900113" y="1700213"/>
            <a:ext cx="139382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Immagine 10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95738" y="4292600"/>
            <a:ext cx="1201737" cy="240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Immagine 11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43663" y="1484313"/>
            <a:ext cx="1985962" cy="222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9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7950" y="6092825"/>
            <a:ext cx="6400800" cy="6477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accent5">
                    <a:lumMod val="75000"/>
                  </a:schemeClr>
                </a:solidFill>
              </a:rPr>
              <a:t>F. Damiani – S. Marotta</a:t>
            </a:r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395288" y="188913"/>
            <a:ext cx="8497887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6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Il lavoro integrato in diagnosi prenatale 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088" y="1557338"/>
            <a:ext cx="2505075" cy="140811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088" y="3789363"/>
            <a:ext cx="2316162" cy="131762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/>
        </p:spPr>
      </p:pic>
      <p:sp>
        <p:nvSpPr>
          <p:cNvPr id="2" name="CasellaDiTesto 1"/>
          <p:cNvSpPr txBox="1"/>
          <p:nvPr/>
        </p:nvSpPr>
        <p:spPr>
          <a:xfrm>
            <a:off x="5508625" y="1416050"/>
            <a:ext cx="2808288" cy="1465263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spAutoFit/>
          </a:bodyPr>
          <a:lstStyle/>
          <a:p>
            <a:pPr algn="ctr">
              <a:defRPr/>
            </a:pPr>
            <a:endParaRPr lang="it-IT">
              <a:latin typeface="Calibri" pitchFamily="34" charset="0"/>
            </a:endParaRPr>
          </a:p>
          <a:p>
            <a:pPr algn="ctr">
              <a:defRPr/>
            </a:pPr>
            <a:r>
              <a:rPr lang="it-IT" b="1">
                <a:latin typeface="Calibri" pitchFamily="34" charset="0"/>
              </a:rPr>
              <a:t>Procedure invasive</a:t>
            </a:r>
          </a:p>
          <a:p>
            <a:pPr algn="ctr">
              <a:defRPr/>
            </a:pPr>
            <a:r>
              <a:rPr lang="it-IT" b="1">
                <a:latin typeface="Calibri" pitchFamily="34" charset="0"/>
              </a:rPr>
              <a:t>(villocentesi, amniocentesi, celocentesi)</a:t>
            </a:r>
          </a:p>
          <a:p>
            <a:pPr algn="ctr">
              <a:defRPr/>
            </a:pPr>
            <a:endParaRPr lang="it-IT" b="1">
              <a:latin typeface="Calibri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5508625" y="3933825"/>
            <a:ext cx="3024188" cy="1465263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spAutoFit/>
          </a:bodyPr>
          <a:lstStyle/>
          <a:p>
            <a:pPr>
              <a:defRPr/>
            </a:pPr>
            <a:endParaRPr lang="it-IT">
              <a:latin typeface="Calibri" pitchFamily="34" charset="0"/>
            </a:endParaRPr>
          </a:p>
          <a:p>
            <a:pPr>
              <a:defRPr/>
            </a:pPr>
            <a:endParaRPr lang="it-IT">
              <a:latin typeface="Calibri" pitchFamily="34" charset="0"/>
            </a:endParaRPr>
          </a:p>
          <a:p>
            <a:pPr>
              <a:defRPr/>
            </a:pPr>
            <a:r>
              <a:rPr lang="it-IT" b="1">
                <a:latin typeface="Calibri" pitchFamily="34" charset="0"/>
              </a:rPr>
              <a:t>Ecografie di secondo livello</a:t>
            </a:r>
          </a:p>
          <a:p>
            <a:pPr>
              <a:defRPr/>
            </a:pPr>
            <a:endParaRPr lang="it-IT">
              <a:latin typeface="Calibri" pitchFamily="34" charset="0"/>
            </a:endParaRPr>
          </a:p>
          <a:p>
            <a:pPr>
              <a:defRPr/>
            </a:pPr>
            <a:endParaRPr lang="it-IT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9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7950" y="6092825"/>
            <a:ext cx="6400800" cy="6477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accent5">
                    <a:lumMod val="75000"/>
                  </a:schemeClr>
                </a:solidFill>
              </a:rPr>
              <a:t>F. Damiani – S. Marotta</a:t>
            </a:r>
            <a:endParaRPr lang="it-IT" dirty="0"/>
          </a:p>
        </p:txBody>
      </p:sp>
      <p:sp>
        <p:nvSpPr>
          <p:cNvPr id="16387" name="Rettangolo 6"/>
          <p:cNvSpPr>
            <a:spLocks noChangeArrowheads="1"/>
          </p:cNvSpPr>
          <p:nvPr/>
        </p:nvSpPr>
        <p:spPr bwMode="auto">
          <a:xfrm>
            <a:off x="395288" y="188913"/>
            <a:ext cx="84978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4000" b="1">
                <a:solidFill>
                  <a:srgbClr val="17375E"/>
                </a:solidFill>
                <a:latin typeface="Calibri" pitchFamily="34" charset="0"/>
              </a:rPr>
              <a:t>Come</a:t>
            </a:r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1268413"/>
            <a:ext cx="8412162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592138" y="639763"/>
            <a:ext cx="32956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/>
              <a:t>Accompagnamento durante le </a:t>
            </a:r>
          </a:p>
          <a:p>
            <a:r>
              <a:rPr lang="it-IT"/>
              <a:t>Ecografie di secondo livello</a:t>
            </a:r>
          </a:p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9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7950" y="6092825"/>
            <a:ext cx="6400800" cy="6477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chemeClr val="accent5">
                    <a:lumMod val="75000"/>
                  </a:schemeClr>
                </a:solidFill>
              </a:rPr>
              <a:t>F. Damiani – S. Marotta</a:t>
            </a:r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395288" y="188913"/>
            <a:ext cx="8497887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6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Quale senso e quale significato</a:t>
            </a:r>
          </a:p>
        </p:txBody>
      </p:sp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1484313"/>
            <a:ext cx="3067050" cy="279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9338" y="1412875"/>
            <a:ext cx="3359150" cy="240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CasellaDiTesto 1"/>
          <p:cNvSpPr txBox="1">
            <a:spLocks noChangeArrowheads="1"/>
          </p:cNvSpPr>
          <p:nvPr/>
        </p:nvSpPr>
        <p:spPr bwMode="auto">
          <a:xfrm>
            <a:off x="5580063" y="2205038"/>
            <a:ext cx="19446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>
                <a:latin typeface="Calibri" pitchFamily="34" charset="0"/>
              </a:rPr>
              <a:t>Messa in comune</a:t>
            </a:r>
          </a:p>
          <a:p>
            <a:r>
              <a:rPr lang="it-IT" b="1">
                <a:latin typeface="Calibri" pitchFamily="34" charset="0"/>
              </a:rPr>
              <a:t>Delle informazioni</a:t>
            </a:r>
          </a:p>
        </p:txBody>
      </p:sp>
      <p:pic>
        <p:nvPicPr>
          <p:cNvPr id="17415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42975" y="4276725"/>
            <a:ext cx="2547938" cy="20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32363" y="4076700"/>
            <a:ext cx="3371850" cy="203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92</Words>
  <Application>Microsoft Office PowerPoint</Application>
  <PresentationFormat>Presentazione su schermo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Il lavoro integrato  in diagnosi prenatale e in ostetricia</vt:lpstr>
      <vt:lpstr>Diapositiva 2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Mario Ponari</dc:creator>
  <cp:lastModifiedBy>Gabriella</cp:lastModifiedBy>
  <cp:revision>11</cp:revision>
  <dcterms:created xsi:type="dcterms:W3CDTF">2017-01-12T15:22:52Z</dcterms:created>
  <dcterms:modified xsi:type="dcterms:W3CDTF">2017-01-17T09:34:09Z</dcterms:modified>
</cp:coreProperties>
</file>