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7" r:id="rId3"/>
    <p:sldId id="274" r:id="rId4"/>
    <p:sldId id="275" r:id="rId5"/>
    <p:sldId id="263" r:id="rId6"/>
    <p:sldId id="289" r:id="rId7"/>
    <p:sldId id="264" r:id="rId8"/>
    <p:sldId id="290" r:id="rId9"/>
    <p:sldId id="297" r:id="rId10"/>
    <p:sldId id="258" r:id="rId11"/>
    <p:sldId id="260" r:id="rId12"/>
    <p:sldId id="298" r:id="rId13"/>
    <p:sldId id="300" r:id="rId14"/>
    <p:sldId id="301" r:id="rId15"/>
    <p:sldId id="280" r:id="rId16"/>
    <p:sldId id="296" r:id="rId17"/>
    <p:sldId id="299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FB848-8CC6-447B-9E6C-B27D032AF22F}" type="datetimeFigureOut">
              <a:rPr lang="it-IT" smtClean="0"/>
              <a:pPr/>
              <a:t>14/01/2017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B4767-38B1-4964-B295-5171F037B7D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7456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14/01/2017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14/01/2017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14/01/2017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14/01/2017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14/01/2017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14/01/2017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14/01/2017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14/01/2017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14/01/2017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14/01/2017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14/01/2017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pPr/>
              <a:t>14/01/2017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31640" y="4437112"/>
            <a:ext cx="6400800" cy="1152128"/>
          </a:xfrm>
        </p:spPr>
        <p:txBody>
          <a:bodyPr>
            <a:noAutofit/>
          </a:bodyPr>
          <a:lstStyle/>
          <a:p>
            <a:endParaRPr lang="it-IT" sz="2400" dirty="0"/>
          </a:p>
          <a:p>
            <a:r>
              <a:rPr lang="it-IT" sz="2400" dirty="0">
                <a:solidFill>
                  <a:schemeClr val="bg1"/>
                </a:solidFill>
              </a:rPr>
              <a:t> </a:t>
            </a:r>
            <a:endParaRPr lang="it-IT" sz="2400" dirty="0" smtClean="0"/>
          </a:p>
          <a:p>
            <a:endParaRPr lang="it-IT" sz="2400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258234" y="6165304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rgbClr val="FFFF00"/>
                </a:solidFill>
              </a:rPr>
              <a:t>Palermo 14 gennaio 2017 </a:t>
            </a:r>
          </a:p>
          <a:p>
            <a:pPr algn="ctr"/>
            <a:r>
              <a:rPr lang="it-IT" b="1" dirty="0" smtClean="0">
                <a:solidFill>
                  <a:srgbClr val="FFFF00"/>
                </a:solidFill>
              </a:rPr>
              <a:t> 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813" y="260648"/>
            <a:ext cx="45243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2996951"/>
            <a:ext cx="7772400" cy="3600401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sz="2700" b="1" dirty="0" smtClean="0">
                <a:solidFill>
                  <a:srgbClr val="FFFF00"/>
                </a:solidFill>
              </a:rPr>
              <a:t>SEMINARIO </a:t>
            </a:r>
            <a:br>
              <a:rPr lang="it-IT" sz="2700" b="1" dirty="0" smtClean="0">
                <a:solidFill>
                  <a:srgbClr val="FFFF00"/>
                </a:solidFill>
              </a:rPr>
            </a:br>
            <a:r>
              <a:rPr lang="it-IT" sz="2700" b="1" dirty="0" smtClean="0">
                <a:solidFill>
                  <a:srgbClr val="FFFF00"/>
                </a:solidFill>
              </a:rPr>
              <a:t>“Possibilità e criticità del lavoro </a:t>
            </a:r>
            <a:br>
              <a:rPr lang="it-IT" sz="2700" b="1" dirty="0" smtClean="0">
                <a:solidFill>
                  <a:srgbClr val="FFFF00"/>
                </a:solidFill>
              </a:rPr>
            </a:br>
            <a:r>
              <a:rPr lang="it-IT" sz="2700" b="1" dirty="0" smtClean="0">
                <a:solidFill>
                  <a:srgbClr val="FFFF00"/>
                </a:solidFill>
              </a:rPr>
              <a:t>integrato nel Materno- Infantile” </a:t>
            </a:r>
            <a:br>
              <a:rPr lang="it-IT" sz="2700" b="1" dirty="0" smtClean="0">
                <a:solidFill>
                  <a:srgbClr val="FFFF00"/>
                </a:solidFill>
              </a:rPr>
            </a:br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sz="2700" b="1" i="1" dirty="0" smtClean="0">
                <a:solidFill>
                  <a:srgbClr val="FFFF00"/>
                </a:solidFill>
              </a:rPr>
              <a:t>Coordinare un modello integrato in </a:t>
            </a:r>
            <a:r>
              <a:rPr lang="it-IT" sz="2700" b="1" i="1" dirty="0" err="1" smtClean="0">
                <a:solidFill>
                  <a:srgbClr val="FFFF00"/>
                </a:solidFill>
              </a:rPr>
              <a:t>oncoematologia</a:t>
            </a:r>
            <a:r>
              <a:rPr lang="it-IT" sz="2700" b="1" i="1" dirty="0" smtClean="0">
                <a:solidFill>
                  <a:srgbClr val="FFFF00"/>
                </a:solidFill>
              </a:rPr>
              <a:t> pediatrica</a:t>
            </a:r>
            <a:r>
              <a:rPr lang="it-IT" sz="2700" i="1" dirty="0" smtClean="0">
                <a:solidFill>
                  <a:srgbClr val="FFFF00"/>
                </a:solidFill>
              </a:rPr>
              <a:t/>
            </a:r>
            <a:br>
              <a:rPr lang="it-IT" sz="2700" i="1" dirty="0" smtClean="0">
                <a:solidFill>
                  <a:srgbClr val="FFFF00"/>
                </a:solidFill>
              </a:rPr>
            </a:br>
            <a:r>
              <a:rPr lang="it-IT" sz="2700" b="1" i="1" dirty="0" smtClean="0">
                <a:solidFill>
                  <a:schemeClr val="bg1"/>
                </a:solidFill>
              </a:rPr>
              <a:t>Paolo D’Angelo</a:t>
            </a:r>
            <a:r>
              <a:rPr lang="it-IT" b="1" i="1" dirty="0" smtClean="0">
                <a:solidFill>
                  <a:schemeClr val="bg1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/>
            </a:r>
            <a:br>
              <a:rPr lang="it-IT" dirty="0" smtClean="0">
                <a:solidFill>
                  <a:srgbClr val="FFFF00"/>
                </a:solidFill>
              </a:rPr>
            </a:br>
            <a:r>
              <a:rPr lang="it-IT" dirty="0" smtClean="0"/>
              <a:t> 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11" name="Immagine 7" descr="LOGO ARN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264" y="260350"/>
            <a:ext cx="12954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4799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988841"/>
            <a:ext cx="3816424" cy="3312368"/>
          </a:xfrm>
        </p:spPr>
        <p:txBody>
          <a:bodyPr>
            <a:norm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Quando qualcuno si sente </a:t>
            </a:r>
            <a:r>
              <a:rPr lang="it-IT" sz="2800" dirty="0" smtClean="0">
                <a:solidFill>
                  <a:schemeClr val="bg1"/>
                </a:solidFill>
              </a:rPr>
              <a:t>veramente ascoltato,</a:t>
            </a:r>
          </a:p>
          <a:p>
            <a:pPr>
              <a:buNone/>
            </a:pPr>
            <a:r>
              <a:rPr lang="it-IT" sz="2800" dirty="0" smtClean="0">
                <a:solidFill>
                  <a:schemeClr val="bg1"/>
                </a:solidFill>
              </a:rPr>
              <a:t>	«ha </a:t>
            </a:r>
            <a:r>
              <a:rPr lang="it-IT" sz="2800" dirty="0">
                <a:solidFill>
                  <a:schemeClr val="bg1"/>
                </a:solidFill>
              </a:rPr>
              <a:t>la rassicurante percezione di essere individuo e non </a:t>
            </a:r>
            <a:r>
              <a:rPr lang="it-IT" sz="2800" dirty="0" smtClean="0">
                <a:solidFill>
                  <a:schemeClr val="bg1"/>
                </a:solidFill>
              </a:rPr>
              <a:t>numero».</a:t>
            </a:r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28554"/>
            <a:ext cx="3456384" cy="472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5472608" cy="936104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L’importanza di un vero ascolto</a:t>
            </a:r>
            <a:endParaRPr lang="it-IT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048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2316013"/>
            <a:ext cx="3528392" cy="3921299"/>
          </a:xfrm>
        </p:spPr>
        <p:txBody>
          <a:bodyPr>
            <a:norm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Diventa necessario promuovere accanto alla competenza tecnica una competenza “relazionale”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72816"/>
            <a:ext cx="3145309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272808" cy="1008112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Dobbiamo imparare o implementare  l’arte della comunicazione</a:t>
            </a:r>
            <a:endParaRPr lang="it-IT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15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4896544"/>
          </a:xfrm>
        </p:spPr>
        <p:txBody>
          <a:bodyPr>
            <a:normAutofit fontScale="92500" lnSpcReduction="20000"/>
          </a:bodyPr>
          <a:lstStyle/>
          <a:p>
            <a:pPr algn="just">
              <a:defRPr/>
            </a:pPr>
            <a:r>
              <a:rPr lang="it-IT" altLang="it-IT" sz="2800" dirty="0" smtClean="0">
                <a:solidFill>
                  <a:schemeClr val="bg1"/>
                </a:solidFill>
                <a:latin typeface="+mj-lt"/>
              </a:rPr>
              <a:t>Tutti gli ordini di scuola dell’obbligo (materna, primaria, media e superiore) operano in orario antimeridiano e pomeridiano.</a:t>
            </a:r>
          </a:p>
          <a:p>
            <a:pPr algn="just">
              <a:defRPr/>
            </a:pPr>
            <a:r>
              <a:rPr lang="it-IT" altLang="it-IT" sz="2800" dirty="0" smtClean="0">
                <a:solidFill>
                  <a:schemeClr val="bg1"/>
                </a:solidFill>
                <a:latin typeface="+mj-lt"/>
              </a:rPr>
              <a:t>La scuola in ospedale esiste nei migliori centri ospedalieri in Italia, per volere del Ministero della Pubblica Istruzione, al fine di garantire ai bambini ricoverati il diritto all’istruzione e contribuire al mantenimento del loro equilibrio psico-fisico.</a:t>
            </a:r>
            <a:r>
              <a:rPr lang="it-IT" altLang="it-IT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 algn="just">
              <a:defRPr/>
            </a:pPr>
            <a:r>
              <a:rPr lang="it-IT" altLang="it-IT" sz="2800" dirty="0" smtClean="0">
                <a:solidFill>
                  <a:schemeClr val="bg1"/>
                </a:solidFill>
                <a:latin typeface="+mj-lt"/>
              </a:rPr>
              <a:t>La scuola in ospedale è una risorsa essenziale per il bambino; tutte le attività proposte aiutano il bambino a gestire questa singolare condizione.</a:t>
            </a:r>
          </a:p>
          <a:p>
            <a:pPr algn="just">
              <a:defRPr/>
            </a:pPr>
            <a:r>
              <a:rPr lang="it-IT" altLang="it-IT" sz="2800" dirty="0" smtClean="0">
                <a:solidFill>
                  <a:schemeClr val="bg1"/>
                </a:solidFill>
                <a:latin typeface="+mj-lt"/>
              </a:rPr>
              <a:t>La scuola si pone l’obiettivo di migliorare la qualità della vita del bambino malato, favorendo il superamento del trauma dell'ospedalizzazione.</a:t>
            </a:r>
          </a:p>
          <a:p>
            <a:pPr algn="just">
              <a:defRPr/>
            </a:pPr>
            <a:endParaRPr lang="it-IT" altLang="it-IT" sz="2800" dirty="0" smtClean="0">
              <a:solidFill>
                <a:schemeClr val="bg1"/>
              </a:solidFill>
              <a:latin typeface="+mj-lt"/>
            </a:endParaRPr>
          </a:p>
          <a:p>
            <a:endParaRPr lang="it-IT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z="3200" dirty="0" smtClean="0">
                <a:solidFill>
                  <a:srgbClr val="FFFF00"/>
                </a:solidFill>
              </a:rPr>
              <a:t>L’importanza dell’assistenza integrata: la scuola in ospedale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sz="3200" dirty="0" smtClean="0">
                <a:solidFill>
                  <a:srgbClr val="FFFF00"/>
                </a:solidFill>
              </a:rPr>
              <a:t>L’importanza dell’Associazione genitori in un centro di </a:t>
            </a:r>
            <a:r>
              <a:rPr lang="it-IT" altLang="it-IT" sz="3200" dirty="0" err="1" smtClean="0">
                <a:solidFill>
                  <a:srgbClr val="FFFF00"/>
                </a:solidFill>
              </a:rPr>
              <a:t>Oncoematologia</a:t>
            </a:r>
            <a:r>
              <a:rPr lang="it-IT" altLang="it-IT" sz="3200" dirty="0" smtClean="0">
                <a:solidFill>
                  <a:srgbClr val="FFFF00"/>
                </a:solidFill>
              </a:rPr>
              <a:t> Pediatrica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it-IT" altLang="it-IT" sz="2400" dirty="0" smtClean="0">
                <a:solidFill>
                  <a:schemeClr val="bg1"/>
                </a:solidFill>
                <a:latin typeface="+mj-lt"/>
              </a:rPr>
              <a:t>Nel corso del primo ricovero, l’Associazione genitori approccia la famiglia per far sentire il proprio conforto ed apporto.</a:t>
            </a:r>
          </a:p>
          <a:p>
            <a:pPr algn="just">
              <a:defRPr/>
            </a:pPr>
            <a:r>
              <a:rPr lang="it-IT" altLang="it-IT" sz="2400" dirty="0" smtClean="0">
                <a:solidFill>
                  <a:schemeClr val="bg1"/>
                </a:solidFill>
                <a:latin typeface="+mj-lt"/>
              </a:rPr>
              <a:t>L’Associazione ha una sede in prossimità del DH e costituisce un punto di riferimento per genitori e volontari.</a:t>
            </a:r>
            <a:endParaRPr lang="it-IT" altLang="it-IT" sz="2400" dirty="0" smtClean="0">
              <a:solidFill>
                <a:schemeClr val="bg1"/>
              </a:solidFill>
              <a:latin typeface="+mj-lt"/>
              <a:sym typeface="Wingdings" pitchFamily="2" charset="2"/>
            </a:endParaRPr>
          </a:p>
          <a:p>
            <a:pPr algn="just">
              <a:defRPr/>
            </a:pPr>
            <a:r>
              <a:rPr lang="it-IT" altLang="it-IT" sz="2400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I </a:t>
            </a:r>
            <a:r>
              <a:rPr lang="it-IT" altLang="it-IT" sz="2400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volontari, formati e seguiti dallo staff dell’Associazione, </a:t>
            </a:r>
            <a:r>
              <a:rPr lang="it-IT" altLang="it-IT" sz="2400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sono un’altra risorsa fondamentale del lavoro integrato.</a:t>
            </a:r>
            <a:endParaRPr lang="it-IT" altLang="it-IT" sz="2400" dirty="0" smtClean="0">
              <a:solidFill>
                <a:schemeClr val="bg1"/>
              </a:solidFill>
              <a:latin typeface="+mj-lt"/>
            </a:endParaRPr>
          </a:p>
          <a:p>
            <a:pPr algn="just">
              <a:lnSpc>
                <a:spcPct val="90000"/>
              </a:lnSpc>
              <a:defRPr/>
            </a:pPr>
            <a:r>
              <a:rPr lang="it-IT" altLang="it-IT" sz="2400" dirty="0" smtClean="0">
                <a:solidFill>
                  <a:schemeClr val="bg1"/>
                </a:solidFill>
                <a:latin typeface="+mj-lt"/>
              </a:rPr>
              <a:t>Far distrarre il bambino, farlo giocare, permette al bambino di ritrovare la curiosità, la voglia di fare e la gioia tipiche della sua età.  </a:t>
            </a:r>
          </a:p>
          <a:p>
            <a:pPr algn="just">
              <a:lnSpc>
                <a:spcPct val="90000"/>
              </a:lnSpc>
              <a:defRPr/>
            </a:pPr>
            <a:r>
              <a:rPr lang="it-IT" altLang="it-IT" sz="2400" dirty="0" smtClean="0">
                <a:solidFill>
                  <a:schemeClr val="bg1"/>
                </a:solidFill>
                <a:latin typeface="+mj-lt"/>
              </a:rPr>
              <a:t>Il bambino più sereno o più distratto accetta meglio le procedure e la chemioterapia con tutti i disturbi correlati.</a:t>
            </a:r>
          </a:p>
          <a:p>
            <a:pPr algn="just">
              <a:lnSpc>
                <a:spcPct val="90000"/>
              </a:lnSpc>
              <a:defRPr/>
            </a:pPr>
            <a:r>
              <a:rPr lang="it-IT" altLang="it-IT" sz="2400" dirty="0" smtClean="0">
                <a:solidFill>
                  <a:schemeClr val="bg1"/>
                </a:solidFill>
                <a:latin typeface="+mj-lt"/>
              </a:rPr>
              <a:t>Ne consegue che anche il nostro lavoro risulta più semplice, per una maggiore serenità di tutti gli attori.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sz="3200" dirty="0" smtClean="0">
                <a:solidFill>
                  <a:srgbClr val="FFFF00"/>
                </a:solidFill>
              </a:rPr>
              <a:t>Perché è importante la figura del volontario in una realtà come la nostra?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44216"/>
            <a:ext cx="8229600" cy="4637112"/>
          </a:xfrm>
        </p:spPr>
        <p:txBody>
          <a:bodyPr>
            <a:normAutofit fontScale="92500"/>
          </a:bodyPr>
          <a:lstStyle/>
          <a:p>
            <a:pPr algn="just">
              <a:lnSpc>
                <a:spcPct val="90000"/>
              </a:lnSpc>
            </a:pPr>
            <a:r>
              <a:rPr lang="it-IT" altLang="it-IT" sz="2400" dirty="0" smtClean="0">
                <a:solidFill>
                  <a:schemeClr val="bg1"/>
                </a:solidFill>
                <a:latin typeface="+mj-lt"/>
              </a:rPr>
              <a:t>Anche per i genitori avere la possibilità di dialogare con altre persone, che non fanno parte dell’èquipe curante, può </a:t>
            </a:r>
            <a:r>
              <a:rPr lang="it-IT" altLang="it-IT" sz="2400" dirty="0" smtClean="0">
                <a:solidFill>
                  <a:schemeClr val="bg1"/>
                </a:solidFill>
                <a:latin typeface="+mj-lt"/>
              </a:rPr>
              <a:t>consentire </a:t>
            </a:r>
            <a:r>
              <a:rPr lang="it-IT" altLang="it-IT" sz="2400" dirty="0" smtClean="0">
                <a:solidFill>
                  <a:schemeClr val="bg1"/>
                </a:solidFill>
                <a:latin typeface="+mj-lt"/>
              </a:rPr>
              <a:t>riduzione dell’ansia </a:t>
            </a:r>
            <a:r>
              <a:rPr lang="it-IT" altLang="it-IT" sz="2400" dirty="0" smtClean="0">
                <a:solidFill>
                  <a:schemeClr val="bg1"/>
                </a:solidFill>
                <a:latin typeface="+mj-lt"/>
              </a:rPr>
              <a:t>e </a:t>
            </a:r>
            <a:r>
              <a:rPr lang="it-IT" altLang="it-IT" sz="2400" dirty="0" smtClean="0">
                <a:solidFill>
                  <a:schemeClr val="bg1"/>
                </a:solidFill>
                <a:latin typeface="+mj-lt"/>
              </a:rPr>
              <a:t>miglioramento </a:t>
            </a:r>
            <a:r>
              <a:rPr lang="it-IT" altLang="it-IT" sz="2400" dirty="0" smtClean="0">
                <a:solidFill>
                  <a:schemeClr val="bg1"/>
                </a:solidFill>
                <a:latin typeface="+mj-lt"/>
              </a:rPr>
              <a:t>del tono </a:t>
            </a:r>
            <a:r>
              <a:rPr lang="it-IT" altLang="it-IT" sz="2400" dirty="0" smtClean="0">
                <a:solidFill>
                  <a:schemeClr val="bg1"/>
                </a:solidFill>
                <a:latin typeface="+mj-lt"/>
              </a:rPr>
              <a:t>dell’umore.</a:t>
            </a:r>
          </a:p>
          <a:p>
            <a:pPr algn="just">
              <a:lnSpc>
                <a:spcPct val="90000"/>
              </a:lnSpc>
            </a:pPr>
            <a:r>
              <a:rPr lang="it-IT" altLang="it-IT" sz="2400" dirty="0" smtClean="0">
                <a:solidFill>
                  <a:schemeClr val="bg1"/>
                </a:solidFill>
                <a:latin typeface="+mj-lt"/>
              </a:rPr>
              <a:t>Avere la possibilità di allontanarsi dal bambino, distratto dalla compagnia e dal gioco, può permettere ad un genitore un pianto, un caffè, una sigaretta o talvolta un colloquio “impegnativo” con il medico.</a:t>
            </a:r>
          </a:p>
          <a:p>
            <a:pPr algn="just">
              <a:lnSpc>
                <a:spcPct val="90000"/>
              </a:lnSpc>
            </a:pPr>
            <a:r>
              <a:rPr lang="it-IT" altLang="it-IT" sz="2400" dirty="0" smtClean="0">
                <a:solidFill>
                  <a:schemeClr val="bg1"/>
                </a:solidFill>
                <a:latin typeface="+mj-lt"/>
              </a:rPr>
              <a:t>Fin dai primi giorni, il bambino ha la necessità di ritrovare comunque lo spazio del gioco, dello stimolo verbale. </a:t>
            </a:r>
          </a:p>
          <a:p>
            <a:pPr algn="just">
              <a:lnSpc>
                <a:spcPct val="90000"/>
              </a:lnSpc>
            </a:pPr>
            <a:r>
              <a:rPr lang="it-IT" altLang="it-IT" sz="2400" dirty="0" smtClean="0">
                <a:solidFill>
                  <a:schemeClr val="bg1"/>
                </a:solidFill>
                <a:latin typeface="+mj-lt"/>
              </a:rPr>
              <a:t>Noi non riusciamo ad assicurarlo, spesso per mancanza di tempo. </a:t>
            </a:r>
          </a:p>
          <a:p>
            <a:pPr algn="just">
              <a:lnSpc>
                <a:spcPct val="90000"/>
              </a:lnSpc>
            </a:pPr>
            <a:r>
              <a:rPr lang="it-IT" altLang="it-IT" sz="2400" dirty="0" smtClean="0">
                <a:solidFill>
                  <a:schemeClr val="bg1"/>
                </a:solidFill>
                <a:latin typeface="+mj-lt"/>
              </a:rPr>
              <a:t>I genitori non </a:t>
            </a:r>
            <a:r>
              <a:rPr lang="it-IT" altLang="it-IT" sz="2400" dirty="0" smtClean="0">
                <a:solidFill>
                  <a:schemeClr val="bg1"/>
                </a:solidFill>
                <a:latin typeface="+mj-lt"/>
              </a:rPr>
              <a:t>riescono ad essere adeguati </a:t>
            </a:r>
            <a:r>
              <a:rPr lang="it-IT" altLang="it-IT" sz="2400" dirty="0" smtClean="0">
                <a:solidFill>
                  <a:schemeClr val="bg1"/>
                </a:solidFill>
                <a:latin typeface="+mj-lt"/>
              </a:rPr>
              <a:t>per il loro stato </a:t>
            </a:r>
            <a:r>
              <a:rPr lang="it-IT" altLang="it-IT" sz="2400" dirty="0" smtClean="0">
                <a:solidFill>
                  <a:schemeClr val="bg1"/>
                </a:solidFill>
                <a:latin typeface="+mj-lt"/>
              </a:rPr>
              <a:t>d’animo.</a:t>
            </a:r>
            <a:endParaRPr lang="it-IT" altLang="it-IT" sz="2400" dirty="0" smtClean="0">
              <a:solidFill>
                <a:schemeClr val="bg1"/>
              </a:solidFill>
              <a:latin typeface="+mj-lt"/>
              <a:sym typeface="Wingdings" pitchFamily="2" charset="2"/>
            </a:endParaRPr>
          </a:p>
          <a:p>
            <a:pPr algn="just">
              <a:lnSpc>
                <a:spcPct val="90000"/>
              </a:lnSpc>
            </a:pPr>
            <a:r>
              <a:rPr lang="it-IT" altLang="it-IT" sz="2400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La tensione dei genitori risulta attenuata ed anche il nostro rapporto con il bambino appare più sereno</a:t>
            </a:r>
            <a:r>
              <a:rPr lang="it-IT" altLang="it-IT" sz="2400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.</a:t>
            </a:r>
            <a:endParaRPr lang="it-IT" altLang="it-IT" sz="2400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>
                <a:solidFill>
                  <a:srgbClr val="FFFF00"/>
                </a:solidFill>
              </a:rPr>
              <a:t>Il Supporto Psicologico della Relazione d’Aiuto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71997"/>
            <a:ext cx="8229600" cy="4209331"/>
          </a:xfrm>
        </p:spPr>
        <p:txBody>
          <a:bodyPr>
            <a:norm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In letteratura spesso nei report o nei modelli di assistenza al malato viene descritto un doppio livello di assistenza emotiva, psicologica,  a supporto della persona:</a:t>
            </a:r>
          </a:p>
          <a:p>
            <a:pPr marL="0" indent="0">
              <a:buNone/>
            </a:pPr>
            <a:endParaRPr lang="it-IT" sz="2400" dirty="0"/>
          </a:p>
          <a:p>
            <a:pPr lvl="0" fontAlgn="base"/>
            <a:r>
              <a:rPr lang="en-US" sz="2400" i="1" dirty="0">
                <a:solidFill>
                  <a:schemeClr val="bg1"/>
                </a:solidFill>
              </a:rPr>
              <a:t>Un </a:t>
            </a:r>
            <a:r>
              <a:rPr lang="en-US" sz="2400" i="1" dirty="0" err="1">
                <a:solidFill>
                  <a:schemeClr val="bg1"/>
                </a:solidFill>
              </a:rPr>
              <a:t>supporto</a:t>
            </a:r>
            <a:r>
              <a:rPr lang="en-US" sz="2400" i="1" dirty="0">
                <a:solidFill>
                  <a:schemeClr val="bg1"/>
                </a:solidFill>
              </a:rPr>
              <a:t> "</a:t>
            </a:r>
            <a:r>
              <a:rPr lang="en-US" sz="2400" i="1" dirty="0" err="1">
                <a:solidFill>
                  <a:schemeClr val="bg1"/>
                </a:solidFill>
              </a:rPr>
              <a:t>psicologico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</a:rPr>
              <a:t>(medico/</a:t>
            </a:r>
            <a:r>
              <a:rPr lang="en-US" sz="2400" i="1" dirty="0" err="1" smtClean="0">
                <a:solidFill>
                  <a:schemeClr val="bg1"/>
                </a:solidFill>
              </a:rPr>
              <a:t>aspecifico</a:t>
            </a:r>
            <a:r>
              <a:rPr lang="en-US" sz="2400" i="1" dirty="0" smtClean="0">
                <a:solidFill>
                  <a:schemeClr val="bg1"/>
                </a:solidFill>
              </a:rPr>
              <a:t>) </a:t>
            </a:r>
            <a:r>
              <a:rPr lang="en-US" sz="2400" i="1" dirty="0" err="1" smtClean="0">
                <a:solidFill>
                  <a:schemeClr val="bg1"/>
                </a:solidFill>
              </a:rPr>
              <a:t>svolto</a:t>
            </a:r>
            <a:r>
              <a:rPr lang="en-US" sz="2400" i="1" dirty="0" smtClean="0">
                <a:solidFill>
                  <a:schemeClr val="bg1"/>
                </a:solidFill>
              </a:rPr>
              <a:t> da </a:t>
            </a:r>
            <a:r>
              <a:rPr lang="en-US" sz="2400" i="1" dirty="0" err="1" smtClean="0">
                <a:solidFill>
                  <a:schemeClr val="bg1"/>
                </a:solidFill>
              </a:rPr>
              <a:t>tutte</a:t>
            </a:r>
            <a:r>
              <a:rPr lang="en-US" sz="2400" i="1" dirty="0" smtClean="0">
                <a:solidFill>
                  <a:schemeClr val="bg1"/>
                </a:solidFill>
              </a:rPr>
              <a:t> le figure </a:t>
            </a:r>
            <a:r>
              <a:rPr lang="en-US" sz="2400" i="1" dirty="0" err="1" smtClean="0">
                <a:solidFill>
                  <a:schemeClr val="bg1"/>
                </a:solidFill>
              </a:rPr>
              <a:t>professionali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u="sng" dirty="0" smtClean="0">
                <a:solidFill>
                  <a:schemeClr val="bg1"/>
                </a:solidFill>
              </a:rPr>
              <a:t>(</a:t>
            </a:r>
            <a:r>
              <a:rPr lang="en-US" sz="2400" i="1" u="sng" dirty="0" err="1" smtClean="0">
                <a:solidFill>
                  <a:schemeClr val="bg1"/>
                </a:solidFill>
              </a:rPr>
              <a:t>relazione</a:t>
            </a:r>
            <a:r>
              <a:rPr lang="en-US" sz="2400" i="1" u="sng" dirty="0" smtClean="0">
                <a:solidFill>
                  <a:schemeClr val="bg1"/>
                </a:solidFill>
              </a:rPr>
              <a:t> </a:t>
            </a:r>
            <a:r>
              <a:rPr lang="en-US" sz="2400" i="1" u="sng" dirty="0" err="1" smtClean="0">
                <a:solidFill>
                  <a:schemeClr val="bg1"/>
                </a:solidFill>
              </a:rPr>
              <a:t>d’aiuto</a:t>
            </a:r>
            <a:r>
              <a:rPr lang="en-US" sz="2400" i="1" u="sng" dirty="0" smtClean="0">
                <a:solidFill>
                  <a:schemeClr val="bg1"/>
                </a:solidFill>
              </a:rPr>
              <a:t>, </a:t>
            </a:r>
            <a:r>
              <a:rPr lang="en-US" sz="2400" i="1" u="sng" dirty="0" err="1" smtClean="0">
                <a:solidFill>
                  <a:schemeClr val="bg1"/>
                </a:solidFill>
              </a:rPr>
              <a:t>volontariato</a:t>
            </a:r>
            <a:r>
              <a:rPr lang="en-US" sz="2400" i="1" u="sng" dirty="0" smtClean="0">
                <a:solidFill>
                  <a:schemeClr val="bg1"/>
                </a:solidFill>
              </a:rPr>
              <a:t>).</a:t>
            </a:r>
          </a:p>
          <a:p>
            <a:pPr lvl="0" fontAlgn="base"/>
            <a:endParaRPr lang="it-IT" u="sng" dirty="0">
              <a:solidFill>
                <a:schemeClr val="bg1"/>
              </a:solidFill>
            </a:endParaRPr>
          </a:p>
          <a:p>
            <a:pPr lvl="0" fontAlgn="base"/>
            <a:r>
              <a:rPr lang="en-US" sz="2400" i="1" dirty="0">
                <a:solidFill>
                  <a:schemeClr val="bg1"/>
                </a:solidFill>
              </a:rPr>
              <a:t>Un </a:t>
            </a:r>
            <a:r>
              <a:rPr lang="en-US" sz="2400" i="1" dirty="0" err="1">
                <a:solidFill>
                  <a:schemeClr val="bg1"/>
                </a:solidFill>
              </a:rPr>
              <a:t>intervento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psicologico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clinico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specifico</a:t>
            </a:r>
            <a:r>
              <a:rPr lang="en-US" sz="2400" i="1" dirty="0" smtClean="0">
                <a:solidFill>
                  <a:schemeClr val="bg1"/>
                </a:solidFill>
              </a:rPr>
              <a:t> .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836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sz="3200" dirty="0" smtClean="0">
                <a:solidFill>
                  <a:srgbClr val="FFFF00"/>
                </a:solidFill>
              </a:rPr>
              <a:t>Il servizio di psicologia e l’assistenza integrata 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44824"/>
            <a:ext cx="8363272" cy="4824536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it-IT" altLang="it-IT" sz="2400" dirty="0" smtClean="0">
                <a:solidFill>
                  <a:schemeClr val="bg1"/>
                </a:solidFill>
                <a:latin typeface="+mj-lt"/>
              </a:rPr>
              <a:t>Lo psicologo è facilitatore del flusso di comunicazioni che arrivano alla famiglia, e mediatore tra tutte le figure professionali utili per la gestione della varie problematiche (medici, infermieri, assistente sociale, scuola in ospedale).</a:t>
            </a:r>
          </a:p>
          <a:p>
            <a:pPr algn="just">
              <a:defRPr/>
            </a:pPr>
            <a:r>
              <a:rPr lang="it-IT" altLang="it-IT" sz="2400" dirty="0" smtClean="0">
                <a:solidFill>
                  <a:srgbClr val="FFFF00"/>
                </a:solidFill>
                <a:latin typeface="+mj-lt"/>
              </a:rPr>
              <a:t>Ha il compito di:</a:t>
            </a:r>
          </a:p>
          <a:p>
            <a:pPr algn="just">
              <a:defRPr/>
            </a:pPr>
            <a:r>
              <a:rPr lang="it-IT" altLang="it-IT" sz="2400" dirty="0" smtClean="0">
                <a:solidFill>
                  <a:schemeClr val="bg1"/>
                </a:solidFill>
                <a:latin typeface="+mj-lt"/>
              </a:rPr>
              <a:t>guidare e facilitare le comunicazioni all’interno della famiglia (genitori /bambino);</a:t>
            </a:r>
          </a:p>
          <a:p>
            <a:pPr algn="just">
              <a:defRPr/>
            </a:pPr>
            <a:r>
              <a:rPr lang="it-IT" altLang="it-IT" sz="2400" dirty="0" smtClean="0">
                <a:solidFill>
                  <a:schemeClr val="bg1"/>
                </a:solidFill>
                <a:latin typeface="+mj-lt"/>
              </a:rPr>
              <a:t>curare la presa in carico delle possibili e transitorie alterazioni delle normali funzioni genitoriali (</a:t>
            </a:r>
            <a:r>
              <a:rPr lang="it-IT" altLang="it-IT" sz="2400" dirty="0" err="1" smtClean="0">
                <a:solidFill>
                  <a:schemeClr val="bg1"/>
                </a:solidFill>
                <a:latin typeface="+mj-lt"/>
              </a:rPr>
              <a:t>tenere-contenere</a:t>
            </a:r>
            <a:r>
              <a:rPr lang="it-IT" altLang="it-IT" sz="2400" dirty="0" smtClean="0">
                <a:solidFill>
                  <a:schemeClr val="bg1"/>
                </a:solidFill>
                <a:latin typeface="+mj-lt"/>
              </a:rPr>
              <a:t>);</a:t>
            </a:r>
          </a:p>
          <a:p>
            <a:pPr algn="just">
              <a:defRPr/>
            </a:pPr>
            <a:r>
              <a:rPr lang="it-IT" altLang="it-IT" sz="2400" dirty="0" smtClean="0">
                <a:solidFill>
                  <a:schemeClr val="bg1"/>
                </a:solidFill>
                <a:latin typeface="+mj-lt"/>
              </a:rPr>
              <a:t>gestire le varie problematiche familiari legate al lungo iter terapeutico (isolamento dei fratelli, gestione della paura, </a:t>
            </a:r>
            <a:r>
              <a:rPr lang="it-IT" altLang="it-IT" sz="2400" dirty="0" err="1" smtClean="0">
                <a:solidFill>
                  <a:schemeClr val="bg1"/>
                </a:solidFill>
                <a:latin typeface="+mj-lt"/>
              </a:rPr>
              <a:t>etc</a:t>
            </a:r>
            <a:r>
              <a:rPr lang="it-IT" altLang="it-IT" sz="2400" dirty="0" smtClean="0">
                <a:solidFill>
                  <a:schemeClr val="bg1"/>
                </a:solidFill>
                <a:latin typeface="+mj-lt"/>
              </a:rPr>
              <a:t>..).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20830579">
            <a:off x="28161" y="2877712"/>
            <a:ext cx="8229600" cy="1143000"/>
          </a:xfrm>
        </p:spPr>
        <p:txBody>
          <a:bodyPr>
            <a:normAutofit/>
          </a:bodyPr>
          <a:lstStyle/>
          <a:p>
            <a:r>
              <a:rPr lang="it-IT" sz="5400" dirty="0" smtClean="0">
                <a:solidFill>
                  <a:schemeClr val="bg1">
                    <a:lumMod val="85000"/>
                  </a:schemeClr>
                </a:solidFill>
                <a:latin typeface="MV Boli" pitchFamily="2" charset="0"/>
                <a:cs typeface="MV Boli" pitchFamily="2" charset="0"/>
              </a:rPr>
              <a:t>Grazie</a:t>
            </a:r>
            <a:endParaRPr lang="it-IT" sz="5400" dirty="0">
              <a:solidFill>
                <a:schemeClr val="bg1">
                  <a:lumMod val="8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4" name="25968BCA-E7B4-4452-B970-07B458D2BB07-L0-001.jpeg"/>
          <p:cNvPicPr>
            <a:picLocks noGrp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44532" y="608058"/>
            <a:ext cx="2115950" cy="2913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C011DEE2-4BAE-4B3A-BA17-92C9BFA632EC-L0-001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411760" y="4437112"/>
            <a:ext cx="2880320" cy="2028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ABB3A585-D86B-4595-8A1A-CD90DFEF7D63-L0-001.jpe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 rot="5400000">
            <a:off x="3483818" y="253934"/>
            <a:ext cx="1800354" cy="2438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85AE43CC-394E-4640-B726-8236B47E355D-L0-001.jpe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948" y="3994486"/>
            <a:ext cx="2179196" cy="226543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F1EA01C0-1F21-4688-846C-9FBD7BFC7A48-L0-001.jpe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5630822" y="3449212"/>
            <a:ext cx="3256634" cy="2302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0C21969A-D501-4FFA-8CAB-C0DADB3E5D3E-L0-001.jpeg"/>
          <p:cNvPicPr>
            <a:picLocks noChangeAspect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>
          <a:xfrm>
            <a:off x="6024986" y="692696"/>
            <a:ext cx="2921987" cy="20661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233326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sz="3200" dirty="0" smtClean="0">
                <a:solidFill>
                  <a:srgbClr val="FFFF00"/>
                </a:solidFill>
              </a:rPr>
              <a:t>Le caratteristiche  della relazione in </a:t>
            </a:r>
            <a:r>
              <a:rPr lang="it-IT" altLang="it-IT" sz="3200" dirty="0" err="1" smtClean="0">
                <a:solidFill>
                  <a:srgbClr val="FFFF00"/>
                </a:solidFill>
              </a:rPr>
              <a:t>Oncoematologia</a:t>
            </a:r>
            <a:r>
              <a:rPr lang="it-IT" altLang="it-IT" sz="3200" dirty="0" smtClean="0">
                <a:solidFill>
                  <a:srgbClr val="FFFF00"/>
                </a:solidFill>
              </a:rPr>
              <a:t> Pediatrica: 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l’accoglienza</a:t>
            </a:r>
            <a:endParaRPr lang="it-IT" sz="3200" b="1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  <a:defRPr/>
            </a:pPr>
            <a:r>
              <a:rPr lang="it-IT" altLang="it-IT" sz="2400" dirty="0" smtClean="0">
                <a:solidFill>
                  <a:schemeClr val="bg1"/>
                </a:solidFill>
                <a:latin typeface="+mj-lt"/>
              </a:rPr>
              <a:t>Patologia subacuta, talvolta cronica, spesso grave. Elevato è il coinvolgimento emotivo per l’intero nucleo familiare. </a:t>
            </a:r>
          </a:p>
          <a:p>
            <a:pPr algn="just">
              <a:lnSpc>
                <a:spcPct val="90000"/>
              </a:lnSpc>
              <a:defRPr/>
            </a:pPr>
            <a:r>
              <a:rPr lang="it-IT" altLang="it-IT" sz="2400" dirty="0" smtClean="0">
                <a:solidFill>
                  <a:schemeClr val="bg1"/>
                </a:solidFill>
                <a:latin typeface="+mj-lt"/>
              </a:rPr>
              <a:t>Presa in carico globale da parte di tutte le componenti dell’assistenza. </a:t>
            </a:r>
          </a:p>
          <a:p>
            <a:pPr algn="just">
              <a:lnSpc>
                <a:spcPct val="90000"/>
              </a:lnSpc>
              <a:defRPr/>
            </a:pPr>
            <a:r>
              <a:rPr lang="it-IT" altLang="it-IT" sz="2400" dirty="0" smtClean="0">
                <a:solidFill>
                  <a:schemeClr val="bg1"/>
                </a:solidFill>
                <a:latin typeface="+mj-lt"/>
              </a:rPr>
              <a:t>Grande umanità del rapporto tra équipe curante e famiglia.</a:t>
            </a:r>
          </a:p>
          <a:p>
            <a:pPr algn="just">
              <a:lnSpc>
                <a:spcPct val="90000"/>
              </a:lnSpc>
              <a:defRPr/>
            </a:pPr>
            <a:r>
              <a:rPr lang="it-IT" altLang="it-IT" sz="2400" dirty="0" smtClean="0">
                <a:solidFill>
                  <a:schemeClr val="bg1"/>
                </a:solidFill>
                <a:latin typeface="+mj-lt"/>
              </a:rPr>
              <a:t>Precoce individuazione degli aspetti psico-sociali e risoluzione dei problemi della scuola.</a:t>
            </a:r>
          </a:p>
          <a:p>
            <a:pPr algn="just">
              <a:lnSpc>
                <a:spcPct val="90000"/>
              </a:lnSpc>
              <a:defRPr/>
            </a:pPr>
            <a:r>
              <a:rPr lang="it-IT" altLang="it-IT" sz="2400" dirty="0" smtClean="0">
                <a:solidFill>
                  <a:schemeClr val="bg1"/>
                </a:solidFill>
                <a:latin typeface="+mj-lt"/>
              </a:rPr>
              <a:t>Grande apporto dei volontari che operano in OEP.</a:t>
            </a:r>
          </a:p>
          <a:p>
            <a:pPr algn="just">
              <a:lnSpc>
                <a:spcPct val="90000"/>
              </a:lnSpc>
              <a:defRPr/>
            </a:pPr>
            <a:r>
              <a:rPr lang="it-IT" altLang="it-IT" sz="2400" dirty="0" smtClean="0">
                <a:solidFill>
                  <a:schemeClr val="bg1"/>
                </a:solidFill>
                <a:latin typeface="+mj-lt"/>
              </a:rPr>
              <a:t>Fin dal primo momento dell’accoglienza, per la quale adottiamo un protocollo specifico, è tutta l’èquipe che abbraccia il nucleo familiare.</a:t>
            </a:r>
          </a:p>
          <a:p>
            <a:pPr algn="just">
              <a:lnSpc>
                <a:spcPct val="90000"/>
              </a:lnSpc>
              <a:defRPr/>
            </a:pPr>
            <a:r>
              <a:rPr lang="it-IT" altLang="it-IT" sz="2400" dirty="0" smtClean="0">
                <a:solidFill>
                  <a:schemeClr val="bg1"/>
                </a:solidFill>
                <a:latin typeface="+mj-lt"/>
              </a:rPr>
              <a:t>Questo avviene con più efficacia con il bambino in degenza (la maggior parte dei casi).</a:t>
            </a:r>
          </a:p>
          <a:p>
            <a:pPr algn="just">
              <a:lnSpc>
                <a:spcPct val="90000"/>
              </a:lnSpc>
              <a:defRPr/>
            </a:pPr>
            <a:endParaRPr lang="it-IT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925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4536504" cy="792088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L’oncologia pediatrica   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0" y="1268760"/>
            <a:ext cx="4176464" cy="532810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400" dirty="0">
                <a:solidFill>
                  <a:schemeClr val="bg1"/>
                </a:solidFill>
              </a:rPr>
              <a:t>L’esperienza di </a:t>
            </a:r>
            <a:r>
              <a:rPr lang="it-IT" sz="2400" dirty="0" smtClean="0">
                <a:solidFill>
                  <a:srgbClr val="FFFF00"/>
                </a:solidFill>
              </a:rPr>
              <a:t>malattia neoplastica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>
                <a:solidFill>
                  <a:schemeClr val="bg1"/>
                </a:solidFill>
              </a:rPr>
              <a:t>durante l’età evolutiva </a:t>
            </a:r>
            <a:r>
              <a:rPr lang="it-IT" sz="2400" dirty="0" smtClean="0">
                <a:solidFill>
                  <a:schemeClr val="bg1"/>
                </a:solidFill>
              </a:rPr>
              <a:t>(infanzia</a:t>
            </a:r>
            <a:r>
              <a:rPr lang="it-IT" sz="2400" dirty="0">
                <a:solidFill>
                  <a:schemeClr val="bg1"/>
                </a:solidFill>
              </a:rPr>
              <a:t>, adolescenza, prima età adulta) presenta delle caratteristiche molto particolari sia sul piano </a:t>
            </a:r>
            <a:r>
              <a:rPr lang="it-IT" sz="2400" dirty="0" smtClean="0">
                <a:solidFill>
                  <a:srgbClr val="FFFF00"/>
                </a:solidFill>
              </a:rPr>
              <a:t>medico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>
                <a:solidFill>
                  <a:schemeClr val="bg1"/>
                </a:solidFill>
              </a:rPr>
              <a:t>che </a:t>
            </a:r>
            <a:r>
              <a:rPr lang="it-IT" sz="2400" dirty="0" smtClean="0">
                <a:solidFill>
                  <a:srgbClr val="FFFF00"/>
                </a:solidFill>
              </a:rPr>
              <a:t>psicologico</a:t>
            </a:r>
            <a:r>
              <a:rPr lang="it-IT" sz="2400" dirty="0" smtClean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endParaRPr lang="it-IT" sz="24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it-IT" sz="2400" dirty="0" smtClean="0">
                <a:solidFill>
                  <a:schemeClr val="bg1"/>
                </a:solidFill>
              </a:rPr>
              <a:t>È centrale creare un ambiente dove il medico ed ogni operatore sanitario, possa creare una relazione di fiducia, chiara, fatta di continui scambi (informazioni ed emozioni)</a:t>
            </a:r>
            <a:r>
              <a:rPr lang="it-IT" sz="2400" dirty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endParaRPr lang="it-IT" sz="2400" dirty="0"/>
          </a:p>
        </p:txBody>
      </p:sp>
      <p:pic>
        <p:nvPicPr>
          <p:cNvPr id="6" name="Picture 2" descr="G:\Poster\Poster Report Pappalerdo\IMG-20160517-WA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37" y="1394773"/>
            <a:ext cx="3883931" cy="508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14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7624" y="41176"/>
            <a:ext cx="6912768" cy="1143000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La relazione con i bambini, gli adolescenti ed i genitori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79912" y="1556792"/>
            <a:ext cx="5184576" cy="2880320"/>
          </a:xfrm>
        </p:spPr>
        <p:txBody>
          <a:bodyPr>
            <a:noAutofit/>
          </a:bodyPr>
          <a:lstStyle/>
          <a:p>
            <a:r>
              <a:rPr lang="it-IT" sz="2200" dirty="0" smtClean="0">
                <a:solidFill>
                  <a:schemeClr val="bg1"/>
                </a:solidFill>
                <a:latin typeface="+mj-lt"/>
              </a:rPr>
              <a:t>Durante l’infanzia la malattia altera la naturale leggerezza di questa fase dello sviluppo .</a:t>
            </a:r>
          </a:p>
          <a:p>
            <a:r>
              <a:rPr lang="it-IT" sz="2200" dirty="0" smtClean="0">
                <a:solidFill>
                  <a:schemeClr val="bg1"/>
                </a:solidFill>
                <a:latin typeface="+mj-lt"/>
              </a:rPr>
              <a:t>Gli </a:t>
            </a:r>
            <a:r>
              <a:rPr lang="it-IT" sz="2200" dirty="0">
                <a:solidFill>
                  <a:schemeClr val="bg1"/>
                </a:solidFill>
                <a:latin typeface="+mj-lt"/>
              </a:rPr>
              <a:t>adolescenti </a:t>
            </a:r>
            <a:r>
              <a:rPr lang="it-IT" sz="2200" dirty="0" smtClean="0">
                <a:solidFill>
                  <a:schemeClr val="bg1"/>
                </a:solidFill>
                <a:latin typeface="+mj-lt"/>
              </a:rPr>
              <a:t>non </a:t>
            </a:r>
            <a:r>
              <a:rPr lang="it-IT" sz="2200" dirty="0">
                <a:solidFill>
                  <a:schemeClr val="bg1"/>
                </a:solidFill>
                <a:latin typeface="+mj-lt"/>
              </a:rPr>
              <a:t>solo </a:t>
            </a:r>
            <a:r>
              <a:rPr lang="it-IT" sz="2200" dirty="0" smtClean="0">
                <a:solidFill>
                  <a:schemeClr val="bg1"/>
                </a:solidFill>
                <a:latin typeface="+mj-lt"/>
              </a:rPr>
              <a:t>si confrontano con </a:t>
            </a:r>
            <a:r>
              <a:rPr lang="it-IT" sz="2200" dirty="0">
                <a:solidFill>
                  <a:schemeClr val="bg1"/>
                </a:solidFill>
                <a:latin typeface="+mj-lt"/>
              </a:rPr>
              <a:t>la </a:t>
            </a:r>
            <a:r>
              <a:rPr lang="it-IT" sz="2200" dirty="0" smtClean="0">
                <a:solidFill>
                  <a:schemeClr val="bg1"/>
                </a:solidFill>
                <a:latin typeface="+mj-lt"/>
              </a:rPr>
              <a:t>malattia </a:t>
            </a:r>
            <a:r>
              <a:rPr lang="it-IT" sz="2200" dirty="0">
                <a:solidFill>
                  <a:schemeClr val="bg1"/>
                </a:solidFill>
                <a:latin typeface="+mj-lt"/>
              </a:rPr>
              <a:t>e </a:t>
            </a:r>
            <a:r>
              <a:rPr lang="it-IT" sz="2200" dirty="0" smtClean="0">
                <a:solidFill>
                  <a:schemeClr val="bg1"/>
                </a:solidFill>
                <a:latin typeface="+mj-lt"/>
              </a:rPr>
              <a:t>con i fattori </a:t>
            </a:r>
            <a:r>
              <a:rPr lang="it-IT" sz="2200" dirty="0">
                <a:solidFill>
                  <a:schemeClr val="bg1"/>
                </a:solidFill>
                <a:latin typeface="+mj-lt"/>
              </a:rPr>
              <a:t>di stress associati, ma </a:t>
            </a:r>
            <a:r>
              <a:rPr lang="it-IT" sz="2200" dirty="0" smtClean="0">
                <a:solidFill>
                  <a:schemeClr val="bg1"/>
                </a:solidFill>
                <a:latin typeface="+mj-lt"/>
              </a:rPr>
              <a:t>anche con  </a:t>
            </a:r>
            <a:r>
              <a:rPr lang="it-IT" sz="2200" dirty="0">
                <a:solidFill>
                  <a:schemeClr val="bg1"/>
                </a:solidFill>
                <a:latin typeface="+mj-lt"/>
              </a:rPr>
              <a:t>cambiamenti psicologici fisici, sociali, </a:t>
            </a:r>
            <a:r>
              <a:rPr lang="it-IT" sz="2200" dirty="0" smtClean="0">
                <a:solidFill>
                  <a:schemeClr val="bg1"/>
                </a:solidFill>
                <a:latin typeface="+mj-lt"/>
              </a:rPr>
              <a:t>emotivi specifici di questo particolare momento di vita. </a:t>
            </a:r>
            <a:endParaRPr lang="it-IT" sz="2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146" name="Picture 2" descr="Risultato immagine per Sopravvissuti canc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674" y="1515128"/>
            <a:ext cx="3054206" cy="30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isultato immagine per Sopravvissuti canc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61219"/>
            <a:ext cx="3744416" cy="225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51521" y="4689718"/>
            <a:ext cx="37444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>
                <a:solidFill>
                  <a:schemeClr val="bg1"/>
                </a:solidFill>
              </a:rPr>
              <a:t>«Estremamente importante  è la relazione con i genitori dei piccoli e dei giovani pazienti; sostenerli e orientarli  è fondamentale per il clima ed il benessere di tutta la famiglia».</a:t>
            </a:r>
            <a:endParaRPr lang="it-IT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457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667941"/>
            <a:ext cx="7776864" cy="4569371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Quale funzionamento deve avere un operatore?  </a:t>
            </a:r>
          </a:p>
          <a:p>
            <a:endParaRPr lang="it-IT" sz="2800" dirty="0">
              <a:solidFill>
                <a:schemeClr val="bg1"/>
              </a:solidFill>
            </a:endParaRPr>
          </a:p>
          <a:p>
            <a:pPr>
              <a:buNone/>
            </a:pPr>
            <a:endParaRPr lang="it-IT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it-IT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it-IT" sz="2800" dirty="0" smtClean="0">
              <a:solidFill>
                <a:schemeClr val="bg1"/>
              </a:solidFill>
            </a:endParaRPr>
          </a:p>
          <a:p>
            <a:r>
              <a:rPr lang="it-IT" sz="2800" dirty="0" smtClean="0">
                <a:solidFill>
                  <a:schemeClr val="bg1"/>
                </a:solidFill>
              </a:rPr>
              <a:t>Predisposizione all’ascolto</a:t>
            </a:r>
          </a:p>
          <a:p>
            <a:r>
              <a:rPr lang="it-IT" sz="2800" dirty="0" smtClean="0">
                <a:solidFill>
                  <a:schemeClr val="bg1"/>
                </a:solidFill>
              </a:rPr>
              <a:t>Vedere le caratteristiche dell’altro (da Sé all’altro)</a:t>
            </a:r>
          </a:p>
          <a:p>
            <a:r>
              <a:rPr lang="it-IT" sz="2800" dirty="0" smtClean="0">
                <a:solidFill>
                  <a:schemeClr val="bg1"/>
                </a:solidFill>
              </a:rPr>
              <a:t>Chiarezza dell’</a:t>
            </a:r>
            <a:r>
              <a:rPr lang="it-IT" sz="2800" u="sng" dirty="0" smtClean="0">
                <a:solidFill>
                  <a:schemeClr val="bg1"/>
                </a:solidFill>
              </a:rPr>
              <a:t>asimmetria</a:t>
            </a:r>
            <a:r>
              <a:rPr lang="it-IT" sz="2800" dirty="0" smtClean="0">
                <a:solidFill>
                  <a:schemeClr val="bg1"/>
                </a:solidFill>
              </a:rPr>
              <a:t> della relazione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4" name="Freccia in giù 3"/>
          <p:cNvSpPr/>
          <p:nvPr/>
        </p:nvSpPr>
        <p:spPr>
          <a:xfrm>
            <a:off x="2123728" y="2852936"/>
            <a:ext cx="864096" cy="93610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912768" cy="1143000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Coordinare lo staff: le caratteristiche </a:t>
            </a:r>
            <a:r>
              <a:rPr lang="it-IT" sz="3200" dirty="0" smtClean="0">
                <a:solidFill>
                  <a:srgbClr val="FFFF00"/>
                </a:solidFill>
              </a:rPr>
              <a:t>dell’operatore sanitario</a:t>
            </a:r>
            <a:endParaRPr lang="it-IT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09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Tipo </a:t>
            </a:r>
            <a:r>
              <a:rPr lang="it-IT" sz="3200" dirty="0">
                <a:solidFill>
                  <a:srgbClr val="FFFF00"/>
                </a:solidFill>
              </a:rPr>
              <a:t>di rapporto operatore sanitario-paziente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927373"/>
            <a:ext cx="7992888" cy="4525963"/>
          </a:xfrm>
        </p:spPr>
        <p:txBody>
          <a:bodyPr>
            <a:normAutofit/>
          </a:bodyPr>
          <a:lstStyle/>
          <a:p>
            <a:pPr algn="just"/>
            <a:r>
              <a:rPr lang="it-IT" sz="2800" dirty="0">
                <a:solidFill>
                  <a:schemeClr val="bg1"/>
                </a:solidFill>
              </a:rPr>
              <a:t>Asimmetria delle posizioni </a:t>
            </a:r>
            <a:r>
              <a:rPr lang="it-IT" sz="2800" dirty="0" smtClean="0">
                <a:solidFill>
                  <a:schemeClr val="bg1"/>
                </a:solidFill>
              </a:rPr>
              <a:t>ricoperte dai </a:t>
            </a:r>
            <a:r>
              <a:rPr lang="it-IT" sz="2800" dirty="0">
                <a:solidFill>
                  <a:schemeClr val="bg1"/>
                </a:solidFill>
              </a:rPr>
              <a:t>due interlocutori poiché il </a:t>
            </a:r>
            <a:r>
              <a:rPr lang="it-IT" sz="2800" dirty="0" smtClean="0">
                <a:solidFill>
                  <a:schemeClr val="bg1"/>
                </a:solidFill>
              </a:rPr>
              <a:t>paziente ha </a:t>
            </a:r>
            <a:r>
              <a:rPr lang="it-IT" sz="2800" dirty="0">
                <a:solidFill>
                  <a:schemeClr val="bg1"/>
                </a:solidFill>
              </a:rPr>
              <a:t>un bisogno di salute che l’operatore </a:t>
            </a:r>
            <a:r>
              <a:rPr lang="it-IT" sz="2800" dirty="0" smtClean="0">
                <a:solidFill>
                  <a:schemeClr val="bg1"/>
                </a:solidFill>
              </a:rPr>
              <a:t>sanitario deve </a:t>
            </a:r>
            <a:r>
              <a:rPr lang="it-IT" sz="2800" dirty="0">
                <a:solidFill>
                  <a:schemeClr val="bg1"/>
                </a:solidFill>
              </a:rPr>
              <a:t>soddisfare attraverso una </a:t>
            </a:r>
            <a:r>
              <a:rPr lang="it-IT" sz="2800" dirty="0" smtClean="0">
                <a:solidFill>
                  <a:schemeClr val="bg1"/>
                </a:solidFill>
              </a:rPr>
              <a:t>risposta basata </a:t>
            </a:r>
            <a:r>
              <a:rPr lang="it-IT" sz="2800" dirty="0">
                <a:solidFill>
                  <a:schemeClr val="bg1"/>
                </a:solidFill>
              </a:rPr>
              <a:t>sulle sue </a:t>
            </a:r>
            <a:r>
              <a:rPr lang="it-IT" sz="2800" dirty="0" smtClean="0">
                <a:solidFill>
                  <a:schemeClr val="bg1"/>
                </a:solidFill>
              </a:rPr>
              <a:t>conoscenze/competenze</a:t>
            </a:r>
          </a:p>
          <a:p>
            <a:pPr algn="just"/>
            <a:endParaRPr lang="it-IT" sz="2800" dirty="0" smtClean="0">
              <a:solidFill>
                <a:schemeClr val="bg1"/>
              </a:solidFill>
            </a:endParaRPr>
          </a:p>
          <a:p>
            <a:pPr algn="just"/>
            <a:endParaRPr lang="it-IT" sz="28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it-IT" sz="2800" dirty="0" smtClean="0">
                <a:solidFill>
                  <a:schemeClr val="bg1"/>
                </a:solidFill>
              </a:rPr>
              <a:t>       </a:t>
            </a:r>
          </a:p>
          <a:p>
            <a:pPr marL="0" indent="0" algn="ctr">
              <a:buNone/>
            </a:pPr>
            <a:r>
              <a:rPr lang="it-IT" sz="2800" dirty="0" smtClean="0">
                <a:solidFill>
                  <a:schemeClr val="bg1"/>
                </a:solidFill>
              </a:rPr>
              <a:t>  posizione up dell’operatore </a:t>
            </a:r>
            <a:r>
              <a:rPr lang="it-IT" sz="2800" dirty="0">
                <a:solidFill>
                  <a:schemeClr val="bg1"/>
                </a:solidFill>
              </a:rPr>
              <a:t>sanitario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3563888" y="4581128"/>
            <a:ext cx="172819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1019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I bisogni fondamentali di chi ha bisogno di cure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4" name="Ovale 3"/>
          <p:cNvSpPr/>
          <p:nvPr/>
        </p:nvSpPr>
        <p:spPr>
          <a:xfrm>
            <a:off x="683568" y="2060848"/>
            <a:ext cx="208823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Operatore</a:t>
            </a:r>
          </a:p>
        </p:txBody>
      </p:sp>
      <p:sp>
        <p:nvSpPr>
          <p:cNvPr id="5" name="Ovale 4"/>
          <p:cNvSpPr/>
          <p:nvPr/>
        </p:nvSpPr>
        <p:spPr>
          <a:xfrm>
            <a:off x="4488695" y="2029660"/>
            <a:ext cx="1872208" cy="8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Paziente</a:t>
            </a:r>
            <a:endParaRPr lang="it-IT" dirty="0"/>
          </a:p>
        </p:txBody>
      </p:sp>
      <p:cxnSp>
        <p:nvCxnSpPr>
          <p:cNvPr id="11" name="Connettore 2 10"/>
          <p:cNvCxnSpPr/>
          <p:nvPr/>
        </p:nvCxnSpPr>
        <p:spPr>
          <a:xfrm>
            <a:off x="2868542" y="2441015"/>
            <a:ext cx="1368152" cy="143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/>
          <p:cNvSpPr/>
          <p:nvPr/>
        </p:nvSpPr>
        <p:spPr>
          <a:xfrm>
            <a:off x="683568" y="4066532"/>
            <a:ext cx="2177721" cy="9053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Genitore</a:t>
            </a:r>
            <a:endParaRPr lang="it-IT" dirty="0"/>
          </a:p>
        </p:txBody>
      </p:sp>
      <p:sp>
        <p:nvSpPr>
          <p:cNvPr id="14" name="Ovale 13"/>
          <p:cNvSpPr/>
          <p:nvPr/>
        </p:nvSpPr>
        <p:spPr>
          <a:xfrm>
            <a:off x="4367719" y="4025258"/>
            <a:ext cx="2160240" cy="9466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Bambino</a:t>
            </a:r>
            <a:endParaRPr lang="it-IT" dirty="0"/>
          </a:p>
        </p:txBody>
      </p:sp>
      <p:cxnSp>
        <p:nvCxnSpPr>
          <p:cNvPr id="15" name="Connettore 2 14"/>
          <p:cNvCxnSpPr/>
          <p:nvPr/>
        </p:nvCxnSpPr>
        <p:spPr>
          <a:xfrm>
            <a:off x="2911504" y="4477130"/>
            <a:ext cx="1368152" cy="143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arentesi graffa chiusa 15"/>
          <p:cNvSpPr/>
          <p:nvPr/>
        </p:nvSpPr>
        <p:spPr>
          <a:xfrm>
            <a:off x="6732240" y="2636912"/>
            <a:ext cx="216024" cy="1656184"/>
          </a:xfrm>
          <a:prstGeom prst="righ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7164288" y="2824929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Essere Tenuti</a:t>
            </a:r>
          </a:p>
          <a:p>
            <a:r>
              <a:rPr lang="it-IT" sz="2000" dirty="0" smtClean="0">
                <a:solidFill>
                  <a:schemeClr val="bg1"/>
                </a:solidFill>
              </a:rPr>
              <a:t>Essere Guidati </a:t>
            </a:r>
          </a:p>
          <a:p>
            <a:r>
              <a:rPr lang="it-IT" sz="2000" dirty="0" smtClean="0">
                <a:solidFill>
                  <a:schemeClr val="bg1"/>
                </a:solidFill>
              </a:rPr>
              <a:t>Essere Capiti</a:t>
            </a:r>
          </a:p>
          <a:p>
            <a:r>
              <a:rPr lang="it-IT" sz="2000" dirty="0" smtClean="0">
                <a:solidFill>
                  <a:schemeClr val="bg1"/>
                </a:solidFill>
              </a:rPr>
              <a:t>Essere Protetti </a:t>
            </a:r>
            <a:endParaRPr lang="it-I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881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3744416" cy="936104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Necessità di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916832"/>
            <a:ext cx="7992888" cy="4464496"/>
          </a:xfrm>
        </p:spPr>
        <p:txBody>
          <a:bodyPr>
            <a:normAutofit/>
          </a:bodyPr>
          <a:lstStyle/>
          <a:p>
            <a:pPr algn="just"/>
            <a:r>
              <a:rPr lang="it-IT" sz="2800" dirty="0" smtClean="0">
                <a:solidFill>
                  <a:schemeClr val="bg1"/>
                </a:solidFill>
              </a:rPr>
              <a:t>Ampliare il </a:t>
            </a:r>
            <a:r>
              <a:rPr lang="it-IT" sz="2800" dirty="0">
                <a:solidFill>
                  <a:schemeClr val="bg1"/>
                </a:solidFill>
              </a:rPr>
              <a:t>concetto di </a:t>
            </a:r>
            <a:r>
              <a:rPr lang="it-IT" sz="2800" u="sng" dirty="0">
                <a:solidFill>
                  <a:schemeClr val="bg1"/>
                </a:solidFill>
              </a:rPr>
              <a:t>responsabilità terapeutica</a:t>
            </a:r>
            <a:r>
              <a:rPr lang="it-IT" sz="2800" dirty="0">
                <a:solidFill>
                  <a:schemeClr val="bg1"/>
                </a:solidFill>
              </a:rPr>
              <a:t> (curare e prendersi </a:t>
            </a:r>
            <a:r>
              <a:rPr lang="it-IT" sz="2800" dirty="0" smtClean="0">
                <a:solidFill>
                  <a:schemeClr val="bg1"/>
                </a:solidFill>
              </a:rPr>
              <a:t>cura, prendersi la responsabilità delle scelte, guidare) in </a:t>
            </a:r>
            <a:r>
              <a:rPr lang="it-IT" sz="2800" dirty="0">
                <a:solidFill>
                  <a:schemeClr val="bg1"/>
                </a:solidFill>
              </a:rPr>
              <a:t>modo che la </a:t>
            </a:r>
            <a:r>
              <a:rPr lang="it-IT" sz="2800" dirty="0" smtClean="0">
                <a:solidFill>
                  <a:schemeClr val="bg1"/>
                </a:solidFill>
              </a:rPr>
              <a:t>persona (genitore), </a:t>
            </a:r>
            <a:r>
              <a:rPr lang="it-IT" sz="2800" dirty="0">
                <a:solidFill>
                  <a:schemeClr val="bg1"/>
                </a:solidFill>
              </a:rPr>
              <a:t>sentendosi compresa e meno </a:t>
            </a:r>
            <a:r>
              <a:rPr lang="it-IT" sz="2800" dirty="0" smtClean="0">
                <a:solidFill>
                  <a:schemeClr val="bg1"/>
                </a:solidFill>
              </a:rPr>
              <a:t>sola, possa </a:t>
            </a:r>
            <a:r>
              <a:rPr lang="it-IT" sz="2800" dirty="0">
                <a:solidFill>
                  <a:schemeClr val="bg1"/>
                </a:solidFill>
              </a:rPr>
              <a:t>curare </a:t>
            </a:r>
            <a:r>
              <a:rPr lang="it-IT" sz="2800" dirty="0" smtClean="0">
                <a:solidFill>
                  <a:schemeClr val="bg1"/>
                </a:solidFill>
              </a:rPr>
              <a:t>a sua volta attraverso </a:t>
            </a:r>
            <a:r>
              <a:rPr lang="it-IT" sz="2800" dirty="0">
                <a:solidFill>
                  <a:schemeClr val="bg1"/>
                </a:solidFill>
              </a:rPr>
              <a:t>atteggiamenti più </a:t>
            </a:r>
            <a:r>
              <a:rPr lang="it-IT" sz="2800" dirty="0" smtClean="0">
                <a:solidFill>
                  <a:schemeClr val="bg1"/>
                </a:solidFill>
              </a:rPr>
              <a:t> fiduciosi </a:t>
            </a:r>
            <a:r>
              <a:rPr lang="it-IT" sz="2800" dirty="0">
                <a:solidFill>
                  <a:schemeClr val="bg1"/>
                </a:solidFill>
              </a:rPr>
              <a:t>e </a:t>
            </a:r>
            <a:r>
              <a:rPr lang="it-IT" sz="2800" dirty="0" smtClean="0">
                <a:solidFill>
                  <a:schemeClr val="bg1"/>
                </a:solidFill>
              </a:rPr>
              <a:t>attivi.</a:t>
            </a:r>
            <a:endParaRPr lang="it-IT" sz="2800" dirty="0">
              <a:solidFill>
                <a:schemeClr val="bg1"/>
              </a:solidFill>
            </a:endParaRPr>
          </a:p>
          <a:p>
            <a:pPr algn="just"/>
            <a:r>
              <a:rPr lang="it-IT" sz="2800" dirty="0">
                <a:solidFill>
                  <a:schemeClr val="bg1"/>
                </a:solidFill>
              </a:rPr>
              <a:t>Utilizzo della relazione, costruita attraverso una comunicazione </a:t>
            </a:r>
            <a:r>
              <a:rPr lang="it-IT" sz="2800" dirty="0" smtClean="0">
                <a:solidFill>
                  <a:schemeClr val="bg1"/>
                </a:solidFill>
              </a:rPr>
              <a:t>efficace, sia sul piano delle informazioni tecniche e sul piano delle emozioni.</a:t>
            </a:r>
            <a:endParaRPr 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89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L’importanza di una comunicazione chiara e partecipata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2071389"/>
            <a:ext cx="7848872" cy="4237931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it-IT" dirty="0" smtClean="0">
                <a:solidFill>
                  <a:schemeClr val="bg1"/>
                </a:solidFill>
              </a:rPr>
              <a:t>Alla base del concetto del </a:t>
            </a:r>
            <a:r>
              <a:rPr lang="it-IT" i="1" dirty="0" smtClean="0">
                <a:solidFill>
                  <a:srgbClr val="FFFF00"/>
                </a:solidFill>
              </a:rPr>
              <a:t>prendere in carico l’altro</a:t>
            </a:r>
            <a:r>
              <a:rPr lang="it-IT" dirty="0" smtClean="0">
                <a:solidFill>
                  <a:schemeClr val="bg1"/>
                </a:solidFill>
              </a:rPr>
              <a:t>, sta l’assunzione della responsabilità della cura, con chiarezza anche dei rischi, ma con grande consistenza.</a:t>
            </a:r>
          </a:p>
          <a:p>
            <a:pPr algn="just">
              <a:lnSpc>
                <a:spcPct val="120000"/>
              </a:lnSpc>
            </a:pPr>
            <a:r>
              <a:rPr lang="it-IT" dirty="0" smtClean="0">
                <a:solidFill>
                  <a:schemeClr val="bg1"/>
                </a:solidFill>
              </a:rPr>
              <a:t>Se la persona, il genitore, si sente </a:t>
            </a:r>
            <a:r>
              <a:rPr lang="it-IT" dirty="0" smtClean="0">
                <a:solidFill>
                  <a:srgbClr val="FFFF00"/>
                </a:solidFill>
              </a:rPr>
              <a:t>“tenuto”</a:t>
            </a:r>
            <a:r>
              <a:rPr lang="it-IT" dirty="0" smtClean="0">
                <a:solidFill>
                  <a:schemeClr val="bg1"/>
                </a:solidFill>
              </a:rPr>
              <a:t> la qualità delle relazioni nella famiglia migliora. </a:t>
            </a:r>
          </a:p>
          <a:p>
            <a:pPr algn="just">
              <a:lnSpc>
                <a:spcPct val="120000"/>
              </a:lnSpc>
            </a:pPr>
            <a:r>
              <a:rPr lang="it-IT" dirty="0" smtClean="0">
                <a:solidFill>
                  <a:schemeClr val="bg1"/>
                </a:solidFill>
              </a:rPr>
              <a:t>Anche durante la presentazione di un’informativa, che prelude ad un consenso informato, si condivide e si informa, ma è importante chiarire che </a:t>
            </a:r>
            <a:r>
              <a:rPr lang="it-IT" i="1" dirty="0" smtClean="0">
                <a:solidFill>
                  <a:srgbClr val="FFFF00"/>
                </a:solidFill>
              </a:rPr>
              <a:t>“decido io per te”</a:t>
            </a:r>
            <a:r>
              <a:rPr lang="it-IT" i="1" dirty="0" smtClean="0">
                <a:solidFill>
                  <a:schemeClr val="bg1"/>
                </a:solidFill>
              </a:rPr>
              <a:t>, </a:t>
            </a:r>
            <a:r>
              <a:rPr lang="it-IT" dirty="0" smtClean="0">
                <a:solidFill>
                  <a:schemeClr val="bg1"/>
                </a:solidFill>
              </a:rPr>
              <a:t>con responsabilità, e il paziente ed il genitore si sentono rincuorati, anche durante un cammino di cura difficile.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1127</Words>
  <Application>Microsoft Office PowerPoint</Application>
  <PresentationFormat>Presentazione su schermo (4:3)</PresentationFormat>
  <Paragraphs>89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 SEMINARIO  “Possibilità e criticità del lavoro  integrato nel Materno- Infantile”   Coordinare un modello integrato in oncoematologia pediatrica Paolo D’Angelo    </vt:lpstr>
      <vt:lpstr>Le caratteristiche  della relazione in Oncoematologia Pediatrica: l’accoglienza</vt:lpstr>
      <vt:lpstr>L’oncologia pediatrica   </vt:lpstr>
      <vt:lpstr>La relazione con i bambini, gli adolescenti ed i genitori</vt:lpstr>
      <vt:lpstr>Coordinare lo staff: le caratteristiche dell’operatore sanitario</vt:lpstr>
      <vt:lpstr>Tipo di rapporto operatore sanitario-paziente</vt:lpstr>
      <vt:lpstr>I bisogni fondamentali di chi ha bisogno di cure</vt:lpstr>
      <vt:lpstr>Necessità di</vt:lpstr>
      <vt:lpstr>L’importanza di una comunicazione chiara e partecipata</vt:lpstr>
      <vt:lpstr>L’importanza di un vero ascolto</vt:lpstr>
      <vt:lpstr>Dobbiamo imparare o implementare  l’arte della comunicazione</vt:lpstr>
      <vt:lpstr>L’importanza dell’assistenza integrata: la scuola in ospedale</vt:lpstr>
      <vt:lpstr>L’importanza dell’Associazione genitori in un centro di Oncoematologia Pediatrica</vt:lpstr>
      <vt:lpstr>Perché è importante la figura del volontario in una realtà come la nostra?</vt:lpstr>
      <vt:lpstr>Il Supporto Psicologico della Relazione d’Aiuto</vt:lpstr>
      <vt:lpstr>Il servizio di psicologia e l’assistenza integrata </vt:lpstr>
      <vt:lpstr>Grazie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</dc:creator>
  <cp:lastModifiedBy>Utente</cp:lastModifiedBy>
  <cp:revision>36</cp:revision>
  <dcterms:created xsi:type="dcterms:W3CDTF">2016-11-28T22:59:28Z</dcterms:created>
  <dcterms:modified xsi:type="dcterms:W3CDTF">2017-01-14T09:25:43Z</dcterms:modified>
</cp:coreProperties>
</file>